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258" r:id="rId3"/>
    <p:sldId id="259" r:id="rId4"/>
    <p:sldId id="291" r:id="rId5"/>
    <p:sldId id="292" r:id="rId6"/>
    <p:sldId id="257" r:id="rId7"/>
    <p:sldId id="261" r:id="rId8"/>
    <p:sldId id="293" r:id="rId9"/>
    <p:sldId id="273" r:id="rId10"/>
    <p:sldId id="274" r:id="rId11"/>
    <p:sldId id="276" r:id="rId12"/>
    <p:sldId id="275" r:id="rId13"/>
    <p:sldId id="294" r:id="rId14"/>
    <p:sldId id="278" r:id="rId15"/>
    <p:sldId id="279" r:id="rId16"/>
    <p:sldId id="281" r:id="rId17"/>
    <p:sldId id="263" r:id="rId18"/>
    <p:sldId id="264" r:id="rId19"/>
    <p:sldId id="265" r:id="rId20"/>
    <p:sldId id="295" r:id="rId21"/>
    <p:sldId id="284" r:id="rId22"/>
    <p:sldId id="285" r:id="rId23"/>
    <p:sldId id="288" r:id="rId24"/>
    <p:sldId id="262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2181"/>
  </p:normalViewPr>
  <p:slideViewPr>
    <p:cSldViewPr snapToGrid="0" snapToObjects="1">
      <p:cViewPr varScale="1">
        <p:scale>
          <a:sx n="117" d="100"/>
          <a:sy n="117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ADA8-1C22-1342-B0A2-1277E07A1132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E9CBE-103D-614D-933D-6F8E197D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Bedouin - </a:t>
            </a:r>
            <a:r>
              <a:rPr lang="en-AU" b="0" i="0" dirty="0">
                <a:solidFill>
                  <a:srgbClr val="040C28"/>
                </a:solidFill>
                <a:effectLst/>
                <a:latin typeface="Google Sans"/>
              </a:rPr>
              <a:t>Arabic-speaking nomadic peoples of the Middle Eastern deserts, especially of North Africa, the Arabian Peninsula, Egypt, Israel, Iraq, Syria, and Jordan</a:t>
            </a:r>
            <a:r>
              <a:rPr lang="en-AU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62692C-9F3F-6047-A805-C164951700F5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upload.wikimedia.org/wikipedia/commons/f/f1/AbydosKinglistDrawing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upload.wikimedia.org/wikipedia/commons/e/e9/Karnak_King_List_Drawing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400" dirty="0"/>
              <a:t>Old, Middle, and New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82397-4434-23FE-9A4C-A71869EC5254}"/>
              </a:ext>
            </a:extLst>
          </p:cNvPr>
          <p:cNvSpPr txBox="1"/>
          <p:nvPr/>
        </p:nvSpPr>
        <p:spPr>
          <a:xfrm>
            <a:off x="6729999" y="4398898"/>
            <a:ext cx="4366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GOAL/S:  </a:t>
            </a:r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</a:rPr>
              <a:t>Describe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old, middle, and new kingdom Egypt</a:t>
            </a:r>
            <a:endParaRPr lang="en-US" sz="28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1627" y="6453741"/>
            <a:ext cx="4829101" cy="37311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Week 8, Lesson 3</a:t>
            </a:r>
          </a:p>
        </p:txBody>
      </p:sp>
      <p:pic>
        <p:nvPicPr>
          <p:cNvPr id="2" name="Picture 2" descr="Amun - World History Encyclopedia">
            <a:extLst>
              <a:ext uri="{FF2B5EF4-FFF2-40B4-BE49-F238E27FC236}">
                <a16:creationId xmlns:a16="http://schemas.microsoft.com/office/drawing/2014/main" id="{D329565A-A952-42F9-2F3E-8717A783F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3"/>
          <a:stretch/>
        </p:blipFill>
        <p:spPr bwMode="auto">
          <a:xfrm>
            <a:off x="890001" y="342337"/>
            <a:ext cx="4572000" cy="579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196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45" y="117960"/>
            <a:ext cx="8963792" cy="6293726"/>
          </a:xfrm>
        </p:spPr>
      </p:pic>
      <p:sp>
        <p:nvSpPr>
          <p:cNvPr id="5" name="Rectangle 4"/>
          <p:cNvSpPr/>
          <p:nvPr/>
        </p:nvSpPr>
        <p:spPr>
          <a:xfrm>
            <a:off x="336248" y="1970092"/>
            <a:ext cx="25061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other two pyramids were built for:</a:t>
            </a:r>
          </a:p>
          <a:p>
            <a:pPr algn="ctr"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Khafra</a:t>
            </a: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algn="ctr">
              <a:spcAft>
                <a:spcPts val="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(2558-2532 B.C)</a:t>
            </a:r>
          </a:p>
          <a:p>
            <a:pPr algn="ctr"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Menkaura</a:t>
            </a: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algn="ctr">
              <a:spcAft>
                <a:spcPts val="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(2532-2503 B.C.)</a:t>
            </a:r>
            <a:endParaRPr lang="en-AU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red circle with a cross&#10;&#10;Description automatically generated">
            <a:extLst>
              <a:ext uri="{FF2B5EF4-FFF2-40B4-BE49-F238E27FC236}">
                <a16:creationId xmlns:a16="http://schemas.microsoft.com/office/drawing/2014/main" id="{1F9D8738-71B0-A731-272D-0651CA34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42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AU" dirty="0"/>
              <a:t>Decline of the Old Kingdom</a:t>
            </a:r>
          </a:p>
        </p:txBody>
      </p:sp>
      <p:pic>
        <p:nvPicPr>
          <p:cNvPr id="4" name="Picture 3" descr="A stone carving of two people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r="36721" b="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altLang="en-US" dirty="0"/>
              <a:t> Pyramids building and declining international trade meant the </a:t>
            </a:r>
            <a:r>
              <a:rPr lang="en-AU" altLang="en-US" b="1" u="sng" dirty="0">
                <a:solidFill>
                  <a:schemeClr val="accent6"/>
                </a:solidFill>
              </a:rPr>
              <a:t>pharaoh had less money</a:t>
            </a:r>
            <a:r>
              <a:rPr lang="en-AU" alt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altLang="en-US" dirty="0"/>
              <a:t> A series of dry decades led to </a:t>
            </a:r>
            <a:r>
              <a:rPr lang="en-AU" altLang="en-US" b="1" u="sng" dirty="0">
                <a:solidFill>
                  <a:schemeClr val="accent6"/>
                </a:solidFill>
              </a:rPr>
              <a:t>low floods, poor harvests and famine</a:t>
            </a:r>
            <a:r>
              <a:rPr lang="en-AU" alt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altLang="en-US" dirty="0"/>
              <a:t> Pharaoh’s </a:t>
            </a:r>
            <a:r>
              <a:rPr lang="en-AU" altLang="en-US" b="1" u="sng" dirty="0">
                <a:solidFill>
                  <a:schemeClr val="accent6"/>
                </a:solidFill>
              </a:rPr>
              <a:t>political and religious power was questioned</a:t>
            </a:r>
            <a:r>
              <a:rPr lang="en-AU" alt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AU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38624-5635-7633-0A4A-78D798AFBD0D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422105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286603"/>
            <a:ext cx="7636933" cy="1450757"/>
          </a:xfrm>
        </p:spPr>
        <p:txBody>
          <a:bodyPr>
            <a:normAutofit/>
          </a:bodyPr>
          <a:lstStyle/>
          <a:p>
            <a:r>
              <a:rPr lang="en-AU" sz="4400" b="1" i="1" dirty="0"/>
              <a:t>First Intermediate Period </a:t>
            </a:r>
            <a:br>
              <a:rPr lang="en-AU" sz="4400" b="1" i="1" dirty="0"/>
            </a:br>
            <a:r>
              <a:rPr lang="en-AU" sz="4400" b="1" i="1" dirty="0"/>
              <a:t>(c. 2181–2040 BCE)</a:t>
            </a:r>
            <a:endParaRPr lang="en-AU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845734"/>
            <a:ext cx="7281333" cy="4023360"/>
          </a:xfrm>
        </p:spPr>
        <p:txBody>
          <a:bodyPr>
            <a:normAutofit/>
          </a:bodyPr>
          <a:lstStyle/>
          <a:p>
            <a:r>
              <a:rPr lang="en-AU" sz="2400" i="1" dirty="0"/>
              <a:t>Intermediate period is when: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 Pharaoh </a:t>
            </a:r>
            <a:r>
              <a:rPr lang="en-AU" sz="2400" b="1" u="sng" dirty="0">
                <a:solidFill>
                  <a:schemeClr val="accent6"/>
                </a:solidFill>
              </a:rPr>
              <a:t>loses control over Egypt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 </a:t>
            </a:r>
            <a:r>
              <a:rPr lang="en-AU" sz="2400" b="1" u="sng" dirty="0">
                <a:solidFill>
                  <a:schemeClr val="accent6"/>
                </a:solidFill>
              </a:rPr>
              <a:t>Nobles take control </a:t>
            </a:r>
            <a:r>
              <a:rPr lang="en-AU" sz="2400" dirty="0"/>
              <a:t>of parts of the country and </a:t>
            </a:r>
            <a:r>
              <a:rPr lang="en-AU" sz="2400" b="1" u="sng" dirty="0">
                <a:solidFill>
                  <a:schemeClr val="accent6"/>
                </a:solidFill>
              </a:rPr>
              <a:t>fought</a:t>
            </a:r>
            <a:r>
              <a:rPr lang="en-AU" sz="2400" dirty="0"/>
              <a:t> against each 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 Foreigners from Asia to moved into the Nile Delta.</a:t>
            </a:r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4" name="Picture 3" descr="Ancient Egypt Map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391886"/>
            <a:ext cx="3938209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CE580-1C24-7CC0-8FCF-E1A0857FDB55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24008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Egyptian Chronology</a:t>
            </a:r>
          </a:p>
        </p:txBody>
      </p:sp>
      <p:pic>
        <p:nvPicPr>
          <p:cNvPr id="4" name="Picture 3" descr="timelin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6267"/>
            <a:ext cx="12072257" cy="23368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67FF59-CE32-41DD-1097-4445974B2E91}"/>
              </a:ext>
            </a:extLst>
          </p:cNvPr>
          <p:cNvSpPr/>
          <p:nvPr/>
        </p:nvSpPr>
        <p:spPr>
          <a:xfrm>
            <a:off x="4299858" y="2453641"/>
            <a:ext cx="1458685" cy="2667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4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AU" sz="5000" b="1" i="1" dirty="0">
                <a:solidFill>
                  <a:schemeClr val="tx2"/>
                </a:solidFill>
              </a:rPr>
              <a:t>The Middle Kingdom </a:t>
            </a:r>
            <a:br>
              <a:rPr lang="en-AU" sz="5000" b="1" i="1" dirty="0">
                <a:solidFill>
                  <a:schemeClr val="tx2"/>
                </a:solidFill>
              </a:rPr>
            </a:br>
            <a:r>
              <a:rPr lang="en-AU" sz="5000" b="1" i="1" dirty="0">
                <a:solidFill>
                  <a:schemeClr val="tx2"/>
                </a:solidFill>
              </a:rPr>
              <a:t>(c. 2055–1786 BCE)</a:t>
            </a:r>
            <a:endParaRPr lang="en-AU" sz="50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0" b="20336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u="sng" dirty="0">
                <a:solidFill>
                  <a:schemeClr val="accent6"/>
                </a:solidFill>
              </a:rPr>
              <a:t>Central power restored </a:t>
            </a:r>
            <a:r>
              <a:rPr lang="en-AU" dirty="0"/>
              <a:t>after First Intermediate Period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11</a:t>
            </a:r>
            <a:r>
              <a:rPr lang="en-AU" baseline="30000" dirty="0"/>
              <a:t>th</a:t>
            </a:r>
            <a:r>
              <a:rPr lang="en-AU" dirty="0"/>
              <a:t> and 12</a:t>
            </a:r>
            <a:r>
              <a:rPr lang="en-AU" baseline="30000" dirty="0"/>
              <a:t>th</a:t>
            </a:r>
            <a:r>
              <a:rPr lang="en-AU" dirty="0"/>
              <a:t> dynasties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Also known as the ‘</a:t>
            </a:r>
            <a:r>
              <a:rPr lang="en-GB" b="1" u="sng" dirty="0">
                <a:solidFill>
                  <a:schemeClr val="accent6"/>
                </a:solidFill>
              </a:rPr>
              <a:t>Restoration Period</a:t>
            </a:r>
            <a:r>
              <a:rPr lang="en-GB" dirty="0"/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Capital moved to It-towy, south of Memphis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52981-D886-EFCB-221E-EF61A45E98C9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120233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FA7AD1-7305-1C44-B30B-DBD8B45AA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02" y="2354045"/>
            <a:ext cx="3588284" cy="2343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Contact and War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439" y="1825624"/>
            <a:ext cx="6711218" cy="47226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Traded with Lebanon, </a:t>
            </a:r>
            <a:r>
              <a:rPr lang="en-GB" dirty="0"/>
              <a:t>Syria and Palestine</a:t>
            </a:r>
            <a:r>
              <a:rPr lang="en-AU" dirty="0"/>
              <a:t> to the north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u="sng" dirty="0">
                <a:solidFill>
                  <a:schemeClr val="accent6"/>
                </a:solidFill>
              </a:rPr>
              <a:t>Most important trading partner was Nubia to the south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Traded beer, wine, linen, cheese, oil and tools for Nubian gold, copper, precious stones, ebony, ivory and exotic animals.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Nubia was a key source of slaves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chemeClr val="accent6"/>
                </a:solidFill>
              </a:rPr>
              <a:t>Aggressive foreign policy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Repelling the Bedouins</a:t>
            </a:r>
            <a:endParaRPr lang="en-AU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AU" dirty="0"/>
              <a:t>Often at war with and conquered Nubia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AU" dirty="0"/>
              <a:t>Built </a:t>
            </a:r>
            <a:r>
              <a:rPr lang="en-AU" b="1" u="sng" dirty="0">
                <a:solidFill>
                  <a:schemeClr val="accent6"/>
                </a:solidFill>
              </a:rPr>
              <a:t>forts</a:t>
            </a:r>
            <a:r>
              <a:rPr lang="en-AU" dirty="0"/>
              <a:t> to control the routes to the Nubian gold mines.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802F0-B493-86E6-B308-1CD55BBCBC67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2BD20-25EA-9535-22B3-57855A4EF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68" y="4412077"/>
            <a:ext cx="3572910" cy="1786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F98B0-C24A-E6DA-E8C1-3F379D445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26" y="398490"/>
            <a:ext cx="3588284" cy="20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7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D09657-6E8B-493B-8148-1635A67CA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AU" dirty="0"/>
              <a:t>Religion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9" r="30391" b="2"/>
          <a:stretch/>
        </p:blipFill>
        <p:spPr>
          <a:xfrm>
            <a:off x="634001" y="581097"/>
            <a:ext cx="1964427" cy="2558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5" r="17911" b="-7"/>
          <a:stretch/>
        </p:blipFill>
        <p:spPr>
          <a:xfrm>
            <a:off x="2689867" y="581098"/>
            <a:ext cx="1964428" cy="25580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94776E-C7B9-4678-9182-5E90ED80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3" b="2340"/>
          <a:stretch/>
        </p:blipFill>
        <p:spPr>
          <a:xfrm>
            <a:off x="633997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Osiris becomes more important than Horus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Huge temples and sculptures built.</a:t>
            </a:r>
            <a:r>
              <a:rPr lang="en-GB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Thebes remained a great religious centre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Amun was a local deity of Thebes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E1DFBE-66AE-426B-A6CB-CF383FACB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52FE2-D64D-4664-9969-5169BD802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A3F68-B792-682B-6C67-17EDC5B5E47B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5688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D09657-6E8B-493B-8148-1635A67CA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tatue of a person sitting on a chair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r="-4" b="42439"/>
          <a:stretch/>
        </p:blipFill>
        <p:spPr>
          <a:xfrm>
            <a:off x="634001" y="581097"/>
            <a:ext cx="1964427" cy="2558041"/>
          </a:xfrm>
          <a:prstGeom prst="rect">
            <a:avLst/>
          </a:prstGeom>
        </p:spPr>
      </p:pic>
      <p:pic>
        <p:nvPicPr>
          <p:cNvPr id="5" name="Picture 4" descr="A statue of a person in a robe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4" r="2" b="10795"/>
          <a:stretch/>
        </p:blipFill>
        <p:spPr>
          <a:xfrm>
            <a:off x="2689867" y="581098"/>
            <a:ext cx="1964428" cy="25580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94776E-C7B9-4678-9182-5E90ED80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tatue of a person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0" r="-1" b="26269"/>
          <a:stretch/>
        </p:blipFill>
        <p:spPr>
          <a:xfrm>
            <a:off x="633997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Reached its peak under </a:t>
            </a:r>
            <a:r>
              <a:rPr lang="en-GB" dirty="0" err="1"/>
              <a:t>Amenemhet</a:t>
            </a:r>
            <a:r>
              <a:rPr lang="en-GB" dirty="0"/>
              <a:t> III (1842-1797 B.C.)</a:t>
            </a:r>
            <a:endParaRPr lang="en-AU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Decline began under </a:t>
            </a:r>
            <a:r>
              <a:rPr lang="en-GB" dirty="0" err="1"/>
              <a:t>Amenenhet</a:t>
            </a:r>
            <a:r>
              <a:rPr lang="en-GB" dirty="0"/>
              <a:t> IV (1798-1790 B.C.) </a:t>
            </a:r>
            <a:endParaRPr lang="en-AU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His sister, </a:t>
            </a:r>
            <a:r>
              <a:rPr lang="en-GB" dirty="0" err="1"/>
              <a:t>Sobekneferu</a:t>
            </a:r>
            <a:r>
              <a:rPr lang="en-GB" dirty="0"/>
              <a:t> (1789-1786 B.C.) was first female ruler of Egypt and the last ruler of the 12th dynasty</a:t>
            </a:r>
            <a:endParaRPr lang="en-AU" dirty="0"/>
          </a:p>
          <a:p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E1DFBE-66AE-426B-A6CB-CF383FACB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252FE2-D64D-4664-9969-5169BD802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red circle with a cross&#10;&#10;Description automatically generated">
            <a:extLst>
              <a:ext uri="{FF2B5EF4-FFF2-40B4-BE49-F238E27FC236}">
                <a16:creationId xmlns:a16="http://schemas.microsoft.com/office/drawing/2014/main" id="{3AA78B30-EB36-3B70-4035-786D082B6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2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724" y="365125"/>
            <a:ext cx="4203290" cy="1325563"/>
          </a:xfrm>
        </p:spPr>
        <p:txBody>
          <a:bodyPr>
            <a:noAutofit/>
          </a:bodyPr>
          <a:lstStyle/>
          <a:p>
            <a:r>
              <a:rPr lang="en-AU" sz="4400" dirty="0"/>
              <a:t>Pharaoh as a conqueror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723" y="1825624"/>
            <a:ext cx="4321277" cy="47374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Pharaohs began using </a:t>
            </a:r>
            <a:r>
              <a:rPr lang="en-AU" b="1" u="sng" dirty="0">
                <a:solidFill>
                  <a:schemeClr val="accent6"/>
                </a:solidFill>
              </a:rPr>
              <a:t>military success as evidence of their divinity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Successful </a:t>
            </a:r>
            <a:r>
              <a:rPr lang="en-AU" b="1" u="sng" dirty="0">
                <a:solidFill>
                  <a:schemeClr val="accent6"/>
                </a:solidFill>
              </a:rPr>
              <a:t>expansion</a:t>
            </a:r>
            <a:r>
              <a:rPr lang="en-AU" dirty="0"/>
              <a:t> was required in order to be a good pharaoh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Pharaohs tried to </a:t>
            </a:r>
            <a:r>
              <a:rPr lang="en-AU" b="1" u="sng" dirty="0">
                <a:solidFill>
                  <a:schemeClr val="accent6"/>
                </a:solidFill>
              </a:rPr>
              <a:t>make their successes as obvious as possible</a:t>
            </a:r>
          </a:p>
        </p:txBody>
      </p:sp>
      <p:pic>
        <p:nvPicPr>
          <p:cNvPr id="4" name="Picture 3" descr="http://upload.wikimedia.org/wikipedia/commons/thumb/c/cd/Altes_Museum_20080313_grenzstele_semna.jpg/400px-Altes_Museum_20080313_grenzstele_semn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74" y="181769"/>
            <a:ext cx="3731342" cy="648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reshafim.org.il/ad/egypt/texts/pics/senusret_iii_2nd_semna_stela-lepsiu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316" y="165611"/>
            <a:ext cx="3509076" cy="65006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4F01F-54BD-092D-03A5-8F27E986498A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756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65125"/>
            <a:ext cx="11079480" cy="1970112"/>
          </a:xfrm>
        </p:spPr>
        <p:txBody>
          <a:bodyPr>
            <a:noAutofit/>
          </a:bodyPr>
          <a:lstStyle/>
          <a:p>
            <a:r>
              <a:rPr lang="en-AU" sz="4400" dirty="0"/>
              <a:t>The Second Intermediate Period </a:t>
            </a:r>
            <a:br>
              <a:rPr lang="en-AU" sz="4400" dirty="0"/>
            </a:br>
            <a:r>
              <a:rPr lang="en-AU" sz="4400" dirty="0"/>
              <a:t>(c. 1786–1570 BCE)</a:t>
            </a:r>
            <a:br>
              <a:rPr lang="en-AU" sz="4400" dirty="0"/>
            </a:br>
            <a:endParaRPr lang="en-AU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" y="2028032"/>
            <a:ext cx="7071360" cy="479869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Egypt divided into several spheres of influence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Two capitals: Thebes and </a:t>
            </a:r>
            <a:r>
              <a:rPr lang="en-GB" dirty="0" err="1"/>
              <a:t>Xois</a:t>
            </a:r>
            <a:r>
              <a:rPr lang="en-GB" dirty="0"/>
              <a:t> (in the Nile delta)</a:t>
            </a:r>
            <a:endParaRPr lang="en-AU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c. 1650 BCE, Hyksos invaded </a:t>
            </a:r>
            <a:r>
              <a:rPr lang="en-AU" dirty="0"/>
              <a:t>and introduced horse-drawn chariots, conquering </a:t>
            </a:r>
            <a:r>
              <a:rPr lang="en-AU" dirty="0" err="1"/>
              <a:t>Xois</a:t>
            </a:r>
            <a:endParaRPr lang="en-GB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Theban rulers paid taxes to the Hyksos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Thebans launched war against the Hyksos around 1570 B.C., driving them out of Egypt.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60" y="3766968"/>
            <a:ext cx="4017010" cy="2953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60" y="561023"/>
            <a:ext cx="3885917" cy="2934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7E1AB-D1B4-64CD-2D67-8C0175CA2478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260133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AU" sz="5400" dirty="0">
                <a:solidFill>
                  <a:srgbClr val="6F5A43"/>
                </a:solidFill>
              </a:rPr>
              <a:t>What is a ‘kingdom’?</a:t>
            </a:r>
          </a:p>
        </p:txBody>
      </p:sp>
      <p:pic>
        <p:nvPicPr>
          <p:cNvPr id="5" name="Picture 4" descr="View of the Great Pyramid Complex of Giza in Egypt">
            <a:extLst>
              <a:ext uri="{FF2B5EF4-FFF2-40B4-BE49-F238E27FC236}">
                <a16:creationId xmlns:a16="http://schemas.microsoft.com/office/drawing/2014/main" id="{6DE50196-4082-5255-E8BC-093FC5854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4" r="34135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algn="ctr"/>
            <a:r>
              <a:rPr lang="en-AU" sz="2800" dirty="0"/>
              <a:t>‘Kingdom’ refers to </a:t>
            </a:r>
            <a:r>
              <a:rPr lang="en-AU" sz="2800" b="1" u="sng" dirty="0">
                <a:solidFill>
                  <a:schemeClr val="accent6"/>
                </a:solidFill>
              </a:rPr>
              <a:t>periods when particular ‘dynasties’ had strong control over most of Egypt</a:t>
            </a:r>
            <a:r>
              <a:rPr lang="en-AU" sz="2800" dirty="0"/>
              <a:t>. </a:t>
            </a:r>
          </a:p>
          <a:p>
            <a:pPr algn="ctr"/>
            <a:r>
              <a:rPr lang="en-AU" sz="2800" dirty="0"/>
              <a:t>We have several primary sources for the list of pharaohs, but they all disagree slightly with each other.</a:t>
            </a:r>
          </a:p>
          <a:p>
            <a:pPr algn="ctr"/>
            <a:endParaRPr lang="en-A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D07C1-8DD1-5DE0-8A1A-77B523FB771C}"/>
              </a:ext>
            </a:extLst>
          </p:cNvPr>
          <p:cNvSpPr txBox="1"/>
          <p:nvPr/>
        </p:nvSpPr>
        <p:spPr>
          <a:xfrm>
            <a:off x="9307286" y="195943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DEFINE</a:t>
            </a:r>
          </a:p>
        </p:txBody>
      </p:sp>
    </p:spTree>
    <p:extLst>
      <p:ext uri="{BB962C8B-B14F-4D97-AF65-F5344CB8AC3E}">
        <p14:creationId xmlns:p14="http://schemas.microsoft.com/office/powerpoint/2010/main" val="175041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Egyptian Chronology</a:t>
            </a:r>
          </a:p>
        </p:txBody>
      </p:sp>
      <p:pic>
        <p:nvPicPr>
          <p:cNvPr id="4" name="Picture 3" descr="timelin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6267"/>
            <a:ext cx="12072257" cy="23368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67FF59-CE32-41DD-1097-4445974B2E91}"/>
              </a:ext>
            </a:extLst>
          </p:cNvPr>
          <p:cNvSpPr/>
          <p:nvPr/>
        </p:nvSpPr>
        <p:spPr>
          <a:xfrm>
            <a:off x="5660572" y="2396067"/>
            <a:ext cx="1458685" cy="2667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circle with a cross&#10;&#10;Description automatically generated">
            <a:extLst>
              <a:ext uri="{FF2B5EF4-FFF2-40B4-BE49-F238E27FC236}">
                <a16:creationId xmlns:a16="http://schemas.microsoft.com/office/drawing/2014/main" id="{EB912A56-93BB-DDCF-4A12-7B16D90C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800" b="1" i="1" dirty="0"/>
              <a:t>The New Kingdom</a:t>
            </a:r>
            <a:br>
              <a:rPr lang="en-AU" sz="4800" b="1" i="1" dirty="0"/>
            </a:br>
            <a:r>
              <a:rPr lang="en-AU" sz="4800" b="1" i="1" dirty="0"/>
              <a:t>(c. 1570–1070 BCE)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110089" cy="40241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18</a:t>
            </a:r>
            <a:r>
              <a:rPr lang="en-AU" sz="2400" baseline="30000" dirty="0"/>
              <a:t>th</a:t>
            </a:r>
            <a:r>
              <a:rPr lang="en-AU" sz="2400" dirty="0"/>
              <a:t> - 20th dynasties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Hyksos were driven out by Ahmose, first king of 18</a:t>
            </a:r>
            <a:r>
              <a:rPr lang="en-AU" sz="2400" baseline="30000" dirty="0"/>
              <a:t>th</a:t>
            </a:r>
            <a:r>
              <a:rPr lang="en-AU" sz="2400" dirty="0"/>
              <a:t> dynasty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Egypt conquers other lands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u="sng" dirty="0">
                <a:solidFill>
                  <a:schemeClr val="accent6"/>
                </a:solidFill>
              </a:rPr>
              <a:t>Peak of Egypt’s power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656" y="2194560"/>
            <a:ext cx="5252273" cy="3939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2DCC4-6232-7204-CD46-C6BC03C56490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32287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57" y="426916"/>
            <a:ext cx="6172535" cy="1293028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Wars of the New Kingdom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1458"/>
            <a:ext cx="6653784" cy="435722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Military campaigns in Palestine and Nubia</a:t>
            </a: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 err="1"/>
              <a:t>Tuthmose</a:t>
            </a:r>
            <a:r>
              <a:rPr lang="en-AU" dirty="0"/>
              <a:t> III defeated 300+ Asiatic princes at the Battle of Megiddo</a:t>
            </a:r>
          </a:p>
          <a:p>
            <a:pPr marL="0" indent="0" algn="ctr">
              <a:buNone/>
            </a:pPr>
            <a:r>
              <a:rPr lang="en-AU" dirty="0" err="1"/>
              <a:t>Seti</a:t>
            </a:r>
            <a:r>
              <a:rPr lang="en-AU" dirty="0"/>
              <a:t> I and Rameses II fought against Hittites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Massive tribute paid by conquered rulers in treasure, slaves and livestock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Great empire, stretching from Nubia to the Euphrates River in Asia</a:t>
            </a: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algn="ctr"/>
            <a:endParaRPr lang="en-AU" dirty="0"/>
          </a:p>
        </p:txBody>
      </p:sp>
      <p:pic>
        <p:nvPicPr>
          <p:cNvPr id="7" name="Picture 6" descr="http://giwersworld.org/israel/map-egypt-nk.gif">
            <a:extLst>
              <a:ext uri="{FF2B5EF4-FFF2-40B4-BE49-F238E27FC236}">
                <a16:creationId xmlns:a16="http://schemas.microsoft.com/office/drawing/2014/main" id="{AB59A21F-2F30-DB9F-9E29-10B2C34D95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343" y="1861457"/>
            <a:ext cx="4364480" cy="48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red circle with a cross&#10;&#10;Description automatically generated">
            <a:extLst>
              <a:ext uri="{FF2B5EF4-FFF2-40B4-BE49-F238E27FC236}">
                <a16:creationId xmlns:a16="http://schemas.microsoft.com/office/drawing/2014/main" id="{192DF19C-20F3-A33E-AD4C-566142ED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E2AEF9-3220-4407-B76B-1B6E3952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0142"/>
            <a:ext cx="3860771" cy="29321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r="-1" b="-1"/>
          <a:stretch/>
        </p:blipFill>
        <p:spPr>
          <a:xfrm>
            <a:off x="8" y="824735"/>
            <a:ext cx="3664827" cy="26042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885" y="0"/>
            <a:ext cx="4332545" cy="3131604"/>
          </a:xfrm>
          <a:prstGeom prst="rect">
            <a:avLst/>
          </a:prstGeom>
          <a:solidFill>
            <a:srgbClr val="79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" r="-6" b="951"/>
          <a:stretch/>
        </p:blipFill>
        <p:spPr>
          <a:xfrm>
            <a:off x="4354278" y="10"/>
            <a:ext cx="3966436" cy="29527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985" y="3615275"/>
            <a:ext cx="7979344" cy="25837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Ramses I and II period restoration of the weakened Egyptian empire and an impressive amount of building</a:t>
            </a:r>
          </a:p>
          <a:p>
            <a:pPr marL="0" indent="0">
              <a:buNone/>
            </a:pPr>
            <a:r>
              <a:rPr lang="en-GB" dirty="0"/>
              <a:t>According to biblical chronology, the exodus of Moses occurred during the reign of Ramses II (1304-1237 B.C.)</a:t>
            </a:r>
            <a:endParaRPr lang="en-AU" dirty="0"/>
          </a:p>
          <a:p>
            <a:pPr marL="0" indent="0">
              <a:buNone/>
            </a:pPr>
            <a:r>
              <a:rPr lang="en-GB" dirty="0"/>
              <a:t>Pharaohs buried in tombs (not pyramids) in the Valley of the Kings opposite Thebes</a:t>
            </a:r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2"/>
            <a:ext cx="3429000" cy="5054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9" r="20801" b="-1"/>
          <a:stretch/>
        </p:blipFill>
        <p:spPr>
          <a:xfrm>
            <a:off x="8942136" y="824734"/>
            <a:ext cx="3249864" cy="47269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577E17-0447-4B01-A59A-8125D8719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308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C82076-4E53-4B78-A17E-F0A3BC957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79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red circle with a cross&#10;&#10;Description automatically generated">
            <a:extLst>
              <a:ext uri="{FF2B5EF4-FFF2-40B4-BE49-F238E27FC236}">
                <a16:creationId xmlns:a16="http://schemas.microsoft.com/office/drawing/2014/main" id="{84979842-BC09-5D94-EAF5-FD3E693D3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7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3" y="364347"/>
            <a:ext cx="5122985" cy="1293028"/>
          </a:xfrm>
        </p:spPr>
        <p:txBody>
          <a:bodyPr>
            <a:normAutofit fontScale="90000"/>
          </a:bodyPr>
          <a:lstStyle/>
          <a:p>
            <a:r>
              <a:rPr lang="en-AU" b="1" i="1" dirty="0"/>
              <a:t>Egypt loses its power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372" y="1911531"/>
            <a:ext cx="3759591" cy="40241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kings who followed Ramses III were less successful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Lost Palestine and Syria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Nile Delta invaded by ‘Sea Peoples’ 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00" y="3690768"/>
            <a:ext cx="2931942" cy="2948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73" y="3763721"/>
            <a:ext cx="4120955" cy="2802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00" y="576161"/>
            <a:ext cx="3407190" cy="3000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EDCD43-63AF-14DC-669D-33DF02F4E14A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11509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1" dirty="0"/>
              <a:t>Third Intermediate Period </a:t>
            </a:r>
            <a:br>
              <a:rPr lang="en-GB" b="1" i="1" dirty="0"/>
            </a:br>
            <a:r>
              <a:rPr lang="en-GB" b="1" i="1" dirty="0"/>
              <a:t>(c. 1085-664 BCE) </a:t>
            </a:r>
            <a:endParaRPr lang="en-AU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644662" cy="40241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Local rulers were virtually autonomous during this period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Foreigners from Libya and Nubia invaded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century B.C., pharaohs clashed with Assyrian empire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671 B.C., the Assyria conquered Memphis and destroyed the city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38" y="2113671"/>
            <a:ext cx="5737698" cy="3785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9C7E0-59BA-6EDD-ACAB-7633AD02F91E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236773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Abydos King List</a:t>
            </a:r>
          </a:p>
        </p:txBody>
      </p:sp>
      <p:pic>
        <p:nvPicPr>
          <p:cNvPr id="4" name="Picture 3" descr="File:AbydosKinglistDrawing.pn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3" y="1988457"/>
            <a:ext cx="11908154" cy="35761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0843A-C214-763C-0D7A-FDE80F47125A}"/>
              </a:ext>
            </a:extLst>
          </p:cNvPr>
          <p:cNvSpPr txBox="1"/>
          <p:nvPr/>
        </p:nvSpPr>
        <p:spPr>
          <a:xfrm>
            <a:off x="849085" y="5662136"/>
            <a:ext cx="11231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b="0" i="0" dirty="0">
                <a:solidFill>
                  <a:schemeClr val="accent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Abydos King List, also known as the Abydos Table, is a list of the names of 76 kings of ancient Egypt, found on a wall of the Temple of </a:t>
            </a:r>
            <a:r>
              <a:rPr lang="en-AU" sz="1600" b="0" i="0" dirty="0" err="1">
                <a:solidFill>
                  <a:schemeClr val="accent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Seti</a:t>
            </a:r>
            <a:r>
              <a:rPr lang="en-AU" sz="1600" b="0" i="0" dirty="0">
                <a:solidFill>
                  <a:schemeClr val="accent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 at Abydos, Egypt. It consists of three rows of 38 cartouches (borders enclosing the name of a king) in each row.</a:t>
            </a:r>
            <a:endParaRPr lang="en-US" sz="16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red circle with a cross&#10;&#10;Description automatically generated">
            <a:extLst>
              <a:ext uri="{FF2B5EF4-FFF2-40B4-BE49-F238E27FC236}">
                <a16:creationId xmlns:a16="http://schemas.microsoft.com/office/drawing/2014/main" id="{D77F172C-07E1-7F0B-E963-2052BA647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Karnak King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47FFF-662C-F95D-3AEC-018077CFE66C}"/>
              </a:ext>
            </a:extLst>
          </p:cNvPr>
          <p:cNvSpPr txBox="1"/>
          <p:nvPr/>
        </p:nvSpPr>
        <p:spPr>
          <a:xfrm>
            <a:off x="966651" y="5377852"/>
            <a:ext cx="10853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 Karnak King List, a list of early Egyptian kings engraved in stone, was located in the </a:t>
            </a:r>
            <a:r>
              <a:rPr lang="en-AU" sz="1600" i="0" u="none" strike="noStrike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Karnak Temple Complex</a:t>
            </a:r>
            <a:r>
              <a:rPr lang="en-AU" sz="160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in modern </a:t>
            </a:r>
            <a:r>
              <a:rPr lang="en-AU" sz="1600" i="0" u="none" strike="noStrike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Luxor</a:t>
            </a:r>
            <a:r>
              <a:rPr lang="en-AU" sz="160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AU" sz="1600" i="0" u="none" strike="noStrike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Egypt</a:t>
            </a:r>
            <a:r>
              <a:rPr lang="en-AU" sz="160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AU" sz="1600" dirty="0">
                <a:solidFill>
                  <a:schemeClr val="accent6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AU" sz="160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 listed sixty-one kings from </a:t>
            </a:r>
            <a:r>
              <a:rPr lang="en-AU" sz="1600" i="0" u="none" strike="noStrike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Egypt</a:t>
            </a:r>
            <a:r>
              <a:rPr lang="en-AU" sz="160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's </a:t>
            </a:r>
            <a:r>
              <a:rPr lang="en-AU" sz="1600" i="0" u="none" strike="noStrike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Old Kingdom</a:t>
            </a:r>
            <a:r>
              <a:rPr lang="en-AU" sz="160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Only the names of thirty-nine kings are still legible, and one is not written in a </a:t>
            </a:r>
            <a:r>
              <a:rPr lang="en-AU" sz="1600" i="0" u="none" strike="noStrike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cartouche</a:t>
            </a:r>
            <a:r>
              <a:rPr lang="en-AU" sz="160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 (a border used normally to surround the name of a king).</a:t>
            </a:r>
            <a:endParaRPr lang="en-US" sz="16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File:Karnak King List Drawing.png">
            <a:hlinkClick r:id="rId2"/>
            <a:extLst>
              <a:ext uri="{FF2B5EF4-FFF2-40B4-BE49-F238E27FC236}">
                <a16:creationId xmlns:a16="http://schemas.microsoft.com/office/drawing/2014/main" id="{CA421DDD-3CB3-7F60-BB72-AD94F27A39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92" y="1737360"/>
            <a:ext cx="11579572" cy="364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red circle with a cross&#10;&#10;Description automatically generated">
            <a:extLst>
              <a:ext uri="{FF2B5EF4-FFF2-40B4-BE49-F238E27FC236}">
                <a16:creationId xmlns:a16="http://schemas.microsoft.com/office/drawing/2014/main" id="{D6ACB1BD-FFB4-ECDE-ADA5-CF4F064DC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1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7B4AA-BC4D-BA70-D607-312DCB17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Today’s Lesson</a:t>
            </a:r>
          </a:p>
        </p:txBody>
      </p:sp>
      <p:pic>
        <p:nvPicPr>
          <p:cNvPr id="7" name="Graphic 6" descr="Castle scene">
            <a:extLst>
              <a:ext uri="{FF2B5EF4-FFF2-40B4-BE49-F238E27FC236}">
                <a16:creationId xmlns:a16="http://schemas.microsoft.com/office/drawing/2014/main" id="{A4F0EFD1-85CF-8534-BD96-9048F51FF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4C3C-3975-E43E-1E1F-760F7EF40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 err="1"/>
              <a:t>Summarising</a:t>
            </a:r>
            <a:r>
              <a:rPr lang="en-US" dirty="0"/>
              <a:t> the 3 ‘Kingdoms’ – Old Kingdom, Middle Kingdom, and New Kingdom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DBF8-5C50-4034-8B79-FE54A01A8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720853-E885-4BE5-BFE2-24004CEF6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red circle with a cross&#10;&#10;Description automatically generated">
            <a:extLst>
              <a:ext uri="{FF2B5EF4-FFF2-40B4-BE49-F238E27FC236}">
                <a16:creationId xmlns:a16="http://schemas.microsoft.com/office/drawing/2014/main" id="{9D870AD1-0008-C5DB-0906-9645955D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Egyptian Chronology</a:t>
            </a:r>
          </a:p>
        </p:txBody>
      </p:sp>
      <p:pic>
        <p:nvPicPr>
          <p:cNvPr id="4" name="Picture 3" descr="timelin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6267"/>
            <a:ext cx="12072257" cy="23368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67FF59-CE32-41DD-1097-4445974B2E91}"/>
              </a:ext>
            </a:extLst>
          </p:cNvPr>
          <p:cNvSpPr/>
          <p:nvPr/>
        </p:nvSpPr>
        <p:spPr>
          <a:xfrm>
            <a:off x="2405743" y="2514600"/>
            <a:ext cx="2035628" cy="2667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circle with a cross&#10;&#10;Description automatically generated">
            <a:extLst>
              <a:ext uri="{FF2B5EF4-FFF2-40B4-BE49-F238E27FC236}">
                <a16:creationId xmlns:a16="http://schemas.microsoft.com/office/drawing/2014/main" id="{DDDAAAA9-0CE6-2E24-E70D-2D6E85ED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2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i="1" dirty="0"/>
              <a:t>The Old Kingdom (c. 2686–2181 BCE)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1845734"/>
            <a:ext cx="42926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800" dirty="0"/>
              <a:t>3</a:t>
            </a:r>
            <a:r>
              <a:rPr lang="en-AU" sz="2800" baseline="30000" dirty="0"/>
              <a:t>rd</a:t>
            </a:r>
            <a:r>
              <a:rPr lang="en-AU" sz="2800" dirty="0"/>
              <a:t> – 6</a:t>
            </a:r>
            <a:r>
              <a:rPr lang="en-AU" sz="2800" baseline="30000" dirty="0"/>
              <a:t>th</a:t>
            </a:r>
            <a:r>
              <a:rPr lang="en-AU" sz="2800" dirty="0"/>
              <a:t> dynasties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u="sng" dirty="0">
                <a:solidFill>
                  <a:schemeClr val="accent6"/>
                </a:solidFill>
              </a:rPr>
              <a:t>Pyramid 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/>
              <a:t>Long period of </a:t>
            </a:r>
            <a:r>
              <a:rPr lang="en-AU" sz="2800" b="1" u="sng" dirty="0">
                <a:solidFill>
                  <a:schemeClr val="accent6"/>
                </a:solidFill>
              </a:rPr>
              <a:t>peace, order and</a:t>
            </a:r>
            <a:r>
              <a:rPr lang="en-GB" sz="2800" b="1" u="sng" dirty="0">
                <a:solidFill>
                  <a:schemeClr val="accent6"/>
                </a:solidFill>
              </a:rPr>
              <a:t> economic prosperity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Rise of some </a:t>
            </a:r>
            <a:r>
              <a:rPr lang="en-GB" sz="2800" b="1" u="sng" dirty="0">
                <a:solidFill>
                  <a:schemeClr val="accent6"/>
                </a:solidFill>
              </a:rPr>
              <a:t>religious cults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5" y="1845734"/>
            <a:ext cx="6216481" cy="4324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E3246-409D-6A53-18D6-42124C9B056C}"/>
              </a:ext>
            </a:extLst>
          </p:cNvPr>
          <p:cNvSpPr txBox="1"/>
          <p:nvPr/>
        </p:nvSpPr>
        <p:spPr>
          <a:xfrm>
            <a:off x="9339943" y="206829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accent6"/>
                </a:solidFill>
              </a:rPr>
              <a:t>SUMMARISE</a:t>
            </a:r>
          </a:p>
        </p:txBody>
      </p:sp>
    </p:spTree>
    <p:extLst>
      <p:ext uri="{BB962C8B-B14F-4D97-AF65-F5344CB8AC3E}">
        <p14:creationId xmlns:p14="http://schemas.microsoft.com/office/powerpoint/2010/main" val="168478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C1EF6-1523-18D5-24EE-D22851E8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319897"/>
            <a:ext cx="10909073" cy="1804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3rd dynasty’s Djoser asked Imhotep, an architect, to design a tomb for him - created the world’s first major stone building, Step-Pyramid at Saqqara 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Great Pyramid at Giza built for Khufu (Cheops), who ruled from 2589 - 2566 B.C.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Great Pyramid is 150m high, contains 2,300,000 granite blocks, each weighs 2.5 tonnes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CC5FA-E1F9-3AC0-9A48-26E6BDEBB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863465"/>
            <a:ext cx="5131653" cy="31559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706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2EE1E-8723-13AE-EBDA-B242B9D4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733255"/>
            <a:ext cx="5118182" cy="341638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E6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706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red circle with a cross&#10;&#10;Description automatically generated">
            <a:extLst>
              <a:ext uri="{FF2B5EF4-FFF2-40B4-BE49-F238E27FC236}">
                <a16:creationId xmlns:a16="http://schemas.microsoft.com/office/drawing/2014/main" id="{606C6284-9303-A2E7-3AAC-C56C3255B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/>
              <a:t>In the Great Pyramid was a 43-metre-long boat, built to carry Khufu to the afterlife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0" y="1737360"/>
            <a:ext cx="5606514" cy="39014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83" y="1737360"/>
            <a:ext cx="5765675" cy="3901440"/>
          </a:xfrm>
          <a:prstGeom prst="rect">
            <a:avLst/>
          </a:prstGeom>
        </p:spPr>
      </p:pic>
      <p:pic>
        <p:nvPicPr>
          <p:cNvPr id="3" name="Picture 2" descr="A red circle with a cross&#10;&#10;Description automatically generated">
            <a:extLst>
              <a:ext uri="{FF2B5EF4-FFF2-40B4-BE49-F238E27FC236}">
                <a16:creationId xmlns:a16="http://schemas.microsoft.com/office/drawing/2014/main" id="{EC80E0EF-C3B9-B186-AE2C-400116D77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485" y="189033"/>
            <a:ext cx="1048657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459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6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DA97FB"/>
      </a:accent1>
      <a:accent2>
        <a:srgbClr val="925FFD"/>
      </a:accent2>
      <a:accent3>
        <a:srgbClr val="521B92"/>
      </a:accent3>
      <a:accent4>
        <a:srgbClr val="E89CFF"/>
      </a:accent4>
      <a:accent5>
        <a:srgbClr val="A84BE1"/>
      </a:accent5>
      <a:accent6>
        <a:srgbClr val="8838E6"/>
      </a:accent6>
      <a:hlink>
        <a:srgbClr val="300A99"/>
      </a:hlink>
      <a:folHlink>
        <a:srgbClr val="6E5CA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{36CBF037-A368-844E-AAD3-A3BE395EBCEA}tf16401369</Template>
  <TotalTime>466</TotalTime>
  <Words>1012</Words>
  <Application>Microsoft Macintosh PowerPoint</Application>
  <PresentationFormat>Widescreen</PresentationFormat>
  <Paragraphs>117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Google Sans</vt:lpstr>
      <vt:lpstr>Retrospect</vt:lpstr>
      <vt:lpstr>Old, Middle, and New</vt:lpstr>
      <vt:lpstr>What is a ‘kingdom’?</vt:lpstr>
      <vt:lpstr>Abydos King List</vt:lpstr>
      <vt:lpstr>Karnak King List</vt:lpstr>
      <vt:lpstr>Today’s Lesson</vt:lpstr>
      <vt:lpstr>Egyptian Chronology</vt:lpstr>
      <vt:lpstr>The Old Kingdom (c. 2686–2181 BCE)</vt:lpstr>
      <vt:lpstr>3rd dynasty’s Djoser asked Imhotep, an architect, to design a tomb for him - created the world’s first major stone building, Step-Pyramid at Saqqara    Great Pyramid at Giza built for Khufu (Cheops), who ruled from 2589 - 2566 B.C.  Great Pyramid is 150m high, contains 2,300,000 granite blocks, each weighs 2.5 tonnes</vt:lpstr>
      <vt:lpstr>In the Great Pyramid was a 43-metre-long boat, built to carry Khufu to the afterlife</vt:lpstr>
      <vt:lpstr>PowerPoint Presentation</vt:lpstr>
      <vt:lpstr>Decline of the Old Kingdom</vt:lpstr>
      <vt:lpstr>First Intermediate Period  (c. 2181–2040 BCE)</vt:lpstr>
      <vt:lpstr>Egyptian Chronology</vt:lpstr>
      <vt:lpstr>The Middle Kingdom  (c. 2055–1786 BCE)</vt:lpstr>
      <vt:lpstr>Contact and War</vt:lpstr>
      <vt:lpstr>Religion</vt:lpstr>
      <vt:lpstr>PowerPoint Presentation</vt:lpstr>
      <vt:lpstr>Pharaoh as a conqueror</vt:lpstr>
      <vt:lpstr>The Second Intermediate Period  (c. 1786–1570 BCE) </vt:lpstr>
      <vt:lpstr>Egyptian Chronology</vt:lpstr>
      <vt:lpstr>The New Kingdom (c. 1570–1070 BCE)</vt:lpstr>
      <vt:lpstr>Wars of the New Kingdom</vt:lpstr>
      <vt:lpstr>PowerPoint Presentation</vt:lpstr>
      <vt:lpstr>Egypt loses its power</vt:lpstr>
      <vt:lpstr>Third Intermediate Period  (c. 1085-664 BCE)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BARRIE Lauren [Ridge View Secondary College]</dc:creator>
  <cp:lastModifiedBy>BARRIE Lauren [Ridge View Secondary College]</cp:lastModifiedBy>
  <cp:revision>182</cp:revision>
  <dcterms:created xsi:type="dcterms:W3CDTF">2022-07-13T05:26:46Z</dcterms:created>
  <dcterms:modified xsi:type="dcterms:W3CDTF">2024-05-22T08:12:48Z</dcterms:modified>
</cp:coreProperties>
</file>